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70" r:id="rId11"/>
    <p:sldId id="271" r:id="rId12"/>
    <p:sldId id="272" r:id="rId13"/>
    <p:sldId id="273" r:id="rId14"/>
    <p:sldId id="274" r:id="rId15"/>
    <p:sldId id="275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0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00527" y="1815222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 CITY REAL-TIME DATA-DRIVEN TRANSPORTATION SIMULATION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and Discussion (1)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first set of results refer to the real-time outputs from the model during runtime. 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second set presents the results of the test of robustness of the simulation model in the presence of real-time inputs and the test of sensitivity of the model to these real-time inputs.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and Discussion: </a:t>
            </a:r>
            <a:r>
              <a:rPr lang="en" dirty="0">
                <a:solidFill>
                  <a:srgbClr val="000000"/>
                </a:solidFill>
              </a:rPr>
              <a:t>Real-time Performance Measures Computation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43739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/>
              <a:t>Queue lengths, energy and emissions were visualized in real-time.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 smtClean="0"/>
              <a:t>Can be implemented in connected vehicle environment in smart corridors</a:t>
            </a:r>
          </a:p>
          <a:p>
            <a:r>
              <a:rPr lang="en" dirty="0" smtClean="0"/>
              <a:t>This was tested on a 3 hour PM peak model run.</a:t>
            </a:r>
            <a:endParaRPr dirty="0"/>
          </a:p>
        </p:txBody>
      </p:sp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32"/>
          <a:stretch/>
        </p:blipFill>
        <p:spPr bwMode="auto">
          <a:xfrm>
            <a:off x="1785551" y="2675282"/>
            <a:ext cx="5516397" cy="19961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and Discussion: </a:t>
            </a:r>
            <a:r>
              <a:rPr lang="en" dirty="0">
                <a:solidFill>
                  <a:srgbClr val="000000"/>
                </a:solidFill>
              </a:rPr>
              <a:t>Model Sensitivity to Real-Time Input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554475"/>
            <a:ext cx="2761178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Vehicle </a:t>
            </a:r>
            <a:r>
              <a:rPr lang="en" dirty="0"/>
              <a:t>Travel </a:t>
            </a:r>
            <a:r>
              <a:rPr lang="en" dirty="0" smtClean="0"/>
              <a:t>Time</a:t>
            </a:r>
          </a:p>
          <a:p>
            <a:pPr marL="285750" indent="-285750">
              <a:spcAft>
                <a:spcPts val="1600"/>
              </a:spcAft>
            </a:pPr>
            <a:r>
              <a:rPr lang="en-US" sz="1500" dirty="0" smtClean="0"/>
              <a:t>Travel times were compared for 10 random seeds of simulation</a:t>
            </a:r>
          </a:p>
          <a:p>
            <a:pPr marL="285750" indent="-285750">
              <a:spcAft>
                <a:spcPts val="1600"/>
              </a:spcAft>
            </a:pPr>
            <a:r>
              <a:rPr lang="en-US" sz="1500" dirty="0" smtClean="0"/>
              <a:t>The travel times varied between two cases within plausible bounds.</a:t>
            </a:r>
            <a:endParaRPr sz="1500" dirty="0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6"/>
          <a:stretch/>
        </p:blipFill>
        <p:spPr bwMode="auto">
          <a:xfrm>
            <a:off x="3265308" y="1656521"/>
            <a:ext cx="5805805" cy="25009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and Discussion: Model Sensitivity to Real-Time Input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11700" y="1457274"/>
            <a:ext cx="2623657" cy="3585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Energy and </a:t>
            </a:r>
            <a:r>
              <a:rPr lang="en" dirty="0" smtClean="0"/>
              <a:t>Emissions</a:t>
            </a:r>
          </a:p>
          <a:p>
            <a:pPr marL="285750" indent="-285750">
              <a:spcAft>
                <a:spcPts val="1600"/>
              </a:spcAft>
            </a:pPr>
            <a:r>
              <a:rPr lang="en" sz="1400" dirty="0" smtClean="0"/>
              <a:t>Energy and emissions estimated using MOVES matrix were compared.</a:t>
            </a:r>
          </a:p>
          <a:p>
            <a:pPr marL="285750" indent="-285750">
              <a:spcAft>
                <a:spcPts val="1600"/>
              </a:spcAft>
            </a:pPr>
            <a:r>
              <a:rPr lang="en" sz="1400" dirty="0" smtClean="0"/>
              <a:t>Energy results generated from pre-set and real time inputs were comparable as shown in the scatterplots and CDF.</a:t>
            </a:r>
          </a:p>
          <a:p>
            <a:pPr marL="285750" indent="-285750">
              <a:spcAft>
                <a:spcPts val="1600"/>
              </a:spcAft>
            </a:pPr>
            <a:r>
              <a:rPr lang="en" sz="1400" dirty="0" smtClean="0"/>
              <a:t>Emissions showed similar trend.</a:t>
            </a:r>
          </a:p>
          <a:p>
            <a:pPr marL="285750" indent="-285750">
              <a:spcAft>
                <a:spcPts val="1600"/>
              </a:spcAft>
            </a:pPr>
            <a:endParaRPr sz="1400" dirty="0"/>
          </a:p>
        </p:txBody>
      </p:sp>
      <p:grpSp>
        <p:nvGrpSpPr>
          <p:cNvPr id="2" name="Group 1"/>
          <p:cNvGrpSpPr/>
          <p:nvPr/>
        </p:nvGrpSpPr>
        <p:grpSpPr>
          <a:xfrm>
            <a:off x="3072571" y="2181960"/>
            <a:ext cx="5859146" cy="2298333"/>
            <a:chOff x="3092450" y="1434147"/>
            <a:chExt cx="5859146" cy="2298333"/>
          </a:xfrm>
        </p:grpSpPr>
        <p:pic>
          <p:nvPicPr>
            <p:cNvPr id="4" name="Picture 3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" t="1839" r="1534" b="1805"/>
            <a:stretch/>
          </p:blipFill>
          <p:spPr bwMode="auto">
            <a:xfrm>
              <a:off x="3092450" y="1457275"/>
              <a:ext cx="2959100" cy="227520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1610" r="1496" b="1579"/>
            <a:stretch/>
          </p:blipFill>
          <p:spPr bwMode="auto">
            <a:xfrm>
              <a:off x="6029740" y="1434147"/>
              <a:ext cx="2921856" cy="22910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Real-time simulation </a:t>
            </a:r>
            <a:r>
              <a:rPr lang="en" dirty="0" smtClean="0"/>
              <a:t>models</a:t>
            </a:r>
          </a:p>
          <a:p>
            <a:pPr marL="285750" indent="-285750">
              <a:spcAft>
                <a:spcPts val="1600"/>
              </a:spcAft>
            </a:pPr>
            <a:r>
              <a:rPr lang="en" dirty="0" smtClean="0"/>
              <a:t>Discussed feasibility aspents of real-time data-driven transportation simulation model</a:t>
            </a:r>
          </a:p>
          <a:p>
            <a:pPr marL="285750" indent="-285750">
              <a:spcAft>
                <a:spcPts val="1600"/>
              </a:spcAft>
            </a:pPr>
            <a:r>
              <a:rPr lang="en" dirty="0" smtClean="0"/>
              <a:t>The process was validated by comparing then with results from simulation driven by preset input</a:t>
            </a:r>
          </a:p>
          <a:p>
            <a:pPr marL="285750" indent="-285750">
              <a:spcAft>
                <a:spcPts val="1600"/>
              </a:spcAft>
            </a:pPr>
            <a:r>
              <a:rPr lang="en" dirty="0" smtClean="0"/>
              <a:t>The current arcchitecture was succesfully implemented at a near-real-time speed.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Research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Real-time simulation </a:t>
            </a:r>
            <a:r>
              <a:rPr lang="en" dirty="0" smtClean="0"/>
              <a:t>models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 smtClean="0"/>
              <a:t>Remains to be tested on larger scale with more real-time data at higher number of intersections.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If wide area simulation is required, then the architecture will need to integrate a distributed simulation structure.</a:t>
            </a:r>
            <a:endParaRPr lang="en-US" dirty="0" smtClean="0"/>
          </a:p>
          <a:p>
            <a:pPr marL="285750" indent="-285750">
              <a:spcAft>
                <a:spcPts val="1600"/>
              </a:spcAft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Objective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Result and Discussion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10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Research Objective and Motivation</a:t>
            </a:r>
            <a:endParaRPr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38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What?</a:t>
            </a:r>
            <a:endParaRPr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 hybrid traffic simulation model, consisting of a mix of preprogrammed and real-time data-driven intersections, is developed. 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How ?</a:t>
            </a:r>
            <a:endParaRPr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An optimized architecture is developed that enables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control of signals and vehicle volumes using real-time in-field detectors data, and 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real-time processing of the simulation vehicle trajectories to generate travel-time, energy, and emissions performance indices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Why? 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assesses feasibility aspects of using a real-time data-driven transportation simulation model to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and visualize network performance indices, and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dynamic operational feedback in a real world environment, in a big data context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2318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Research Objective and Motivation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Overview</a:t>
            </a: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21084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performs three primary tasks: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injects real-time data into the simulation model, 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runs the traffic simulation model, and 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visualizes the performance </a:t>
            </a:r>
            <a:r>
              <a:rPr lang="en" dirty="0" smtClean="0"/>
              <a:t>metrics</a:t>
            </a:r>
            <a:endParaRPr lang="en" dirty="0"/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 smtClean="0"/>
              <a:t>Dynamic </a:t>
            </a:r>
            <a:r>
              <a:rPr lang="en" dirty="0"/>
              <a:t>links are established between these three components to ensure simulation runs faster than real-time operations.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01077" y="8064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 Overview 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4" y="752203"/>
            <a:ext cx="8013348" cy="4108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1629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Architecture: Traffic Simulation Model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992223"/>
            <a:ext cx="8520600" cy="3042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/>
              <a:t>Model simulates </a:t>
            </a:r>
            <a:r>
              <a:rPr lang="en" dirty="0"/>
              <a:t>2.6 miles of the North Avenue NW </a:t>
            </a:r>
            <a:r>
              <a:rPr lang="en" dirty="0" smtClean="0"/>
              <a:t>corridor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dirty="0" smtClean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/>
              <a:t>North Ave corridor currently </a:t>
            </a:r>
            <a:r>
              <a:rPr lang="en" dirty="0"/>
              <a:t>being upgraded to a connected corridor as part of the North Avenue Smart Corridor project led by the City of </a:t>
            </a:r>
            <a:r>
              <a:rPr lang="en" dirty="0" smtClean="0"/>
              <a:t>Atlanta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/>
              <a:t>Model </a:t>
            </a:r>
            <a:r>
              <a:rPr lang="en" dirty="0"/>
              <a:t>built using </a:t>
            </a:r>
            <a:r>
              <a:rPr lang="en" dirty="0" smtClean="0"/>
              <a:t>PTV’s </a:t>
            </a:r>
            <a:r>
              <a:rPr lang="en" dirty="0"/>
              <a:t>Vissim version 9.00- </a:t>
            </a:r>
            <a:r>
              <a:rPr lang="en" dirty="0" smtClean="0"/>
              <a:t>08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dirty="0" smtClean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/>
              <a:t>Simulation model contains seventeen signalized intersections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85807" y="559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Architecture: Traffic Simulation Model (2)</a:t>
            </a:r>
            <a:endParaRPr dirty="0"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43606" y="628617"/>
            <a:ext cx="8520600" cy="2083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smtClean="0"/>
              <a:t>At </a:t>
            </a:r>
            <a:r>
              <a:rPr lang="en-US" dirty="0"/>
              <a:t>two consecutive </a:t>
            </a:r>
            <a:r>
              <a:rPr lang="en-US" dirty="0" smtClean="0"/>
              <a:t>intersections - </a:t>
            </a:r>
            <a:r>
              <a:rPr lang="en-US" b="1" dirty="0" smtClean="0"/>
              <a:t>Glen </a:t>
            </a:r>
            <a:r>
              <a:rPr lang="en-US" b="1" dirty="0"/>
              <a:t>Iris Drive at North Avenue and Ponce City Market at North </a:t>
            </a:r>
            <a:r>
              <a:rPr lang="en-US" b="1" dirty="0" smtClean="0"/>
              <a:t>Avenue </a:t>
            </a:r>
            <a:r>
              <a:rPr lang="en-US" dirty="0" smtClean="0"/>
              <a:t>- signal </a:t>
            </a:r>
            <a:r>
              <a:rPr lang="en-US" dirty="0"/>
              <a:t>controls and vehicle </a:t>
            </a:r>
            <a:r>
              <a:rPr lang="en-US" dirty="0" smtClean="0"/>
              <a:t>volumes are driven </a:t>
            </a:r>
            <a:r>
              <a:rPr lang="en-US" dirty="0"/>
              <a:t>using real-time </a:t>
            </a:r>
            <a:r>
              <a:rPr lang="en-US" dirty="0" smtClean="0"/>
              <a:t>signal </a:t>
            </a:r>
            <a:r>
              <a:rPr lang="en-US" dirty="0"/>
              <a:t>control events and vehicle volume data from </a:t>
            </a:r>
            <a:r>
              <a:rPr lang="en-US" dirty="0" smtClean="0"/>
              <a:t>field sensors</a:t>
            </a:r>
          </a:p>
          <a:p>
            <a:pPr marL="0" indent="0">
              <a:buNone/>
            </a:pPr>
            <a:endParaRPr lang="en-US" dirty="0" smtClean="0"/>
          </a:p>
          <a:p>
            <a:pPr marL="285750" indent="-285750"/>
            <a:r>
              <a:rPr lang="en-US" dirty="0"/>
              <a:t>The remaining 15 intersections use the </a:t>
            </a:r>
            <a:r>
              <a:rPr lang="en-US" dirty="0" smtClean="0"/>
              <a:t>preset values in the calibrated model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97" y="2300900"/>
            <a:ext cx="6801522" cy="28231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1921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Architecture: Traffic Simulation Model (3)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889828"/>
            <a:ext cx="85206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Primary inputs for the Vissim transportation model are 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signal timing plans, 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vehicle volume inputs and 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turning movement percentage splits at the intersections</a:t>
            </a: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Signal update </a:t>
            </a:r>
            <a:r>
              <a:rPr lang="en" dirty="0" smtClean="0"/>
              <a:t>logic</a:t>
            </a:r>
          </a:p>
          <a:p>
            <a:pPr marL="285750" indent="-285750" algn="just">
              <a:spcBef>
                <a:spcPts val="1600"/>
              </a:spcBef>
            </a:pPr>
            <a:r>
              <a:rPr lang="en-US" dirty="0" smtClean="0"/>
              <a:t>Signal </a:t>
            </a:r>
            <a:r>
              <a:rPr lang="en-US" dirty="0"/>
              <a:t>events data </a:t>
            </a:r>
            <a:r>
              <a:rPr lang="en-US" dirty="0" smtClean="0"/>
              <a:t>is </a:t>
            </a:r>
            <a:r>
              <a:rPr lang="en-US" dirty="0"/>
              <a:t>polled out of the field signal controllers </a:t>
            </a:r>
            <a:endParaRPr lang="en-US" dirty="0" smtClean="0"/>
          </a:p>
          <a:p>
            <a:pPr marL="285750" indent="-285750" algn="just">
              <a:spcBef>
                <a:spcPts val="1600"/>
              </a:spcBef>
            </a:pPr>
            <a:r>
              <a:rPr lang="en-US" dirty="0" smtClean="0"/>
              <a:t>contains </a:t>
            </a:r>
            <a:r>
              <a:rPr lang="en-US" dirty="0"/>
              <a:t>a 10Hz series of timestamped </a:t>
            </a:r>
            <a:r>
              <a:rPr lang="en-US" dirty="0" err="1"/>
              <a:t>eventIDs</a:t>
            </a:r>
            <a:r>
              <a:rPr lang="en-US" dirty="0"/>
              <a:t> and the corresponding </a:t>
            </a:r>
            <a:r>
              <a:rPr lang="en-US" dirty="0" smtClean="0"/>
              <a:t>parameters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Volume update logic: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605</Words>
  <Application>Microsoft Office PowerPoint</Application>
  <PresentationFormat>On-screen Show (16:9)</PresentationFormat>
  <Paragraphs>73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PowerPoint Presentation</vt:lpstr>
      <vt:lpstr>Agenda</vt:lpstr>
      <vt:lpstr>Understanding Research Objective and Motivation</vt:lpstr>
      <vt:lpstr>Understanding Research Objective and Motivation</vt:lpstr>
      <vt:lpstr>Model Architecture Overview</vt:lpstr>
      <vt:lpstr>Model Architecture Overview </vt:lpstr>
      <vt:lpstr>Model Architecture: Traffic Simulation Model</vt:lpstr>
      <vt:lpstr>Model Architecture: Traffic Simulation Model (2)</vt:lpstr>
      <vt:lpstr>Model Architecture: Traffic Simulation Model (3)</vt:lpstr>
      <vt:lpstr>Result and Discussion (1) </vt:lpstr>
      <vt:lpstr>Result and Discussion: Real-time Performance Measures Computation </vt:lpstr>
      <vt:lpstr>Result and Discussion: Model Sensitivity to Real-Time Input </vt:lpstr>
      <vt:lpstr>Result and Discussion: Model Sensitivity to Real-Time Input </vt:lpstr>
      <vt:lpstr>Conclusion </vt:lpstr>
      <vt:lpstr>Future Research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WSC 2018</dc:title>
  <dc:creator>Saroj, Abhilasha Jairam</dc:creator>
  <cp:lastModifiedBy>Roy, Somdut</cp:lastModifiedBy>
  <cp:revision>13</cp:revision>
  <dcterms:modified xsi:type="dcterms:W3CDTF">2020-11-02T15:37:01Z</dcterms:modified>
</cp:coreProperties>
</file>